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88" r:id="rId3"/>
    <p:sldId id="314" r:id="rId4"/>
    <p:sldId id="315" r:id="rId5"/>
    <p:sldId id="270" r:id="rId6"/>
    <p:sldId id="317" r:id="rId7"/>
    <p:sldId id="316" r:id="rId8"/>
    <p:sldId id="318" r:id="rId9"/>
    <p:sldId id="319" r:id="rId10"/>
    <p:sldId id="320" r:id="rId11"/>
  </p:sldIdLst>
  <p:sldSz cx="12192000" cy="6858000"/>
  <p:notesSz cx="6858000" cy="9144000"/>
  <p:embeddedFontLst>
    <p:embeddedFont>
      <p:font typeface="Avenir Next LT Pro" panose="020B0504020202020204" pitchFamily="34" charset="-18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Cambria" panose="02040503050406030204" pitchFamily="18" charset="0"/>
      <p:regular r:id="rId23"/>
      <p:bold r:id="rId24"/>
      <p:italic r:id="rId25"/>
      <p:boldItalic r:id="rId26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690/417/51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2;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My place,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your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place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Self-check</a:t>
            </a:r>
            <a:r>
              <a:rPr lang="hr-HR" sz="4400" dirty="0">
                <a:ea typeface="Cambria" panose="02040503050406030204" pitchFamily="18" charset="0"/>
              </a:rPr>
              <a:t> 2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" y="5175"/>
            <a:ext cx="5122867" cy="6852825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908" y="1255921"/>
            <a:ext cx="9477145" cy="507877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4728874" y="116529"/>
            <a:ext cx="6852067" cy="395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Fill</a:t>
            </a:r>
            <a:r>
              <a:rPr lang="hr-HR" sz="2100" b="1" dirty="0"/>
              <a:t> </a:t>
            </a:r>
            <a:r>
              <a:rPr lang="hr-HR" sz="2100" b="1" dirty="0" err="1"/>
              <a:t>in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gaps</a:t>
            </a:r>
            <a:r>
              <a:rPr lang="hr-HR" sz="2100" b="1" dirty="0"/>
              <a:t> </a:t>
            </a:r>
            <a:r>
              <a:rPr lang="hr-HR" sz="2100" b="1" dirty="0" err="1"/>
              <a:t>with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preposition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trećem zadatku trebaš nadopuniti rečenice ponuđenim riječima. Prisjeti se izraza koje smo spominjali.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C775AAB6-67C7-4C87-95E8-A912FCD32B95}"/>
              </a:ext>
            </a:extLst>
          </p:cNvPr>
          <p:cNvSpPr txBox="1">
            <a:spLocks/>
          </p:cNvSpPr>
          <p:nvPr/>
        </p:nvSpPr>
        <p:spPr>
          <a:xfrm>
            <a:off x="4610668" y="3537790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opposite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80D8BE31-3674-48A9-AEA7-F10657AD2F0C}"/>
              </a:ext>
            </a:extLst>
          </p:cNvPr>
          <p:cNvSpPr txBox="1">
            <a:spLocks/>
          </p:cNvSpPr>
          <p:nvPr/>
        </p:nvSpPr>
        <p:spPr>
          <a:xfrm>
            <a:off x="5334054" y="407014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next</a:t>
            </a:r>
            <a:r>
              <a:rPr lang="hr-HR" sz="2200" i="1" dirty="0">
                <a:solidFill>
                  <a:srgbClr val="FF0000"/>
                </a:solidFill>
              </a:rPr>
              <a:t> to</a:t>
            </a: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46C552FA-249A-4B1E-95DA-2DA3881EFCDC}"/>
              </a:ext>
            </a:extLst>
          </p:cNvPr>
          <p:cNvSpPr txBox="1">
            <a:spLocks/>
          </p:cNvSpPr>
          <p:nvPr/>
        </p:nvSpPr>
        <p:spPr>
          <a:xfrm>
            <a:off x="10539245" y="407014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above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F5A58346-FBD5-4CC4-9C3C-212812758395}"/>
              </a:ext>
            </a:extLst>
          </p:cNvPr>
          <p:cNvSpPr txBox="1">
            <a:spLocks/>
          </p:cNvSpPr>
          <p:nvPr/>
        </p:nvSpPr>
        <p:spPr>
          <a:xfrm>
            <a:off x="3083322" y="5187621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under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24C50381-D3EB-4BBD-A32A-362DCFA47E6D}"/>
              </a:ext>
            </a:extLst>
          </p:cNvPr>
          <p:cNvSpPr txBox="1">
            <a:spLocks/>
          </p:cNvSpPr>
          <p:nvPr/>
        </p:nvSpPr>
        <p:spPr>
          <a:xfrm>
            <a:off x="5664220" y="5746335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behind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67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9" grpId="0" build="p"/>
      <p:bldP spid="20" grpId="0" build="p"/>
      <p:bldP spid="21" grpId="0" build="p"/>
      <p:bldP spid="24" grpId="0" build="p"/>
      <p:bldP spid="2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7889F66-CCBB-4BC4-8656-0552E49AE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3038" y="2907665"/>
            <a:ext cx="6019800" cy="521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33.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-8460"/>
            <a:ext cx="5144332" cy="687149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5273038" y="219995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Kako smo došli do kraja druge nastavne teme našeg udžbenika </a:t>
            </a:r>
            <a:r>
              <a:rPr lang="hr-HR" sz="2000" i="1" dirty="0" err="1"/>
              <a:t>Footsteps</a:t>
            </a:r>
            <a:r>
              <a:rPr lang="hr-HR" sz="2000" i="1" dirty="0"/>
              <a:t> 2, vrijeme je da ponovimo riječi i strukture koje smo naučili.</a:t>
            </a:r>
          </a:p>
          <a:p>
            <a:pPr marL="0" indent="0">
              <a:buNone/>
            </a:pPr>
            <a:r>
              <a:rPr lang="hr-HR" sz="2000" i="1" dirty="0"/>
              <a:t>Prisjetimo se da smo ponovili i proširili vokabular vezan za vrste stanovanja, svemir i kućne ljubimce. Osim toga prisjetili smo se izraza HAVE TO / MUST / DON’T HAVE TO / MUSTN’T, ali smo i ponovili veznike </a:t>
            </a:r>
            <a:r>
              <a:rPr lang="hr-HR" sz="2000" i="1" dirty="0" err="1"/>
              <a:t>and</a:t>
            </a:r>
            <a:r>
              <a:rPr lang="hr-HR" sz="2000" i="1" dirty="0"/>
              <a:t>, but, </a:t>
            </a:r>
            <a:r>
              <a:rPr lang="hr-HR" sz="2000" i="1" dirty="0" err="1"/>
              <a:t>because</a:t>
            </a:r>
            <a:r>
              <a:rPr lang="hr-HR" sz="2000" i="1" dirty="0"/>
              <a:t>, te naučili još jedan veznik - </a:t>
            </a:r>
            <a:r>
              <a:rPr lang="hr-HR" sz="2000" i="1" dirty="0" err="1"/>
              <a:t>so</a:t>
            </a:r>
            <a:r>
              <a:rPr lang="hr-HR" sz="2000" i="1" dirty="0"/>
              <a:t>. Isto tako, naučili smo kako se složiti ili ne složiti sa nečim već rečenim.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B6F6218F-B4B9-406F-B418-980485A9DCA8}"/>
              </a:ext>
            </a:extLst>
          </p:cNvPr>
          <p:cNvSpPr txBox="1">
            <a:spLocks/>
          </p:cNvSpPr>
          <p:nvPr/>
        </p:nvSpPr>
        <p:spPr>
          <a:xfrm>
            <a:off x="5273037" y="3429000"/>
            <a:ext cx="6551691" cy="2496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Nakon svake nastavne teme u tvom udžbeniku, ali i radnoj bilježnici se nalazi kutak za </a:t>
            </a:r>
            <a:r>
              <a:rPr lang="hr-HR" sz="2000" i="1" dirty="0" err="1"/>
              <a:t>samoprocjenu</a:t>
            </a:r>
            <a:r>
              <a:rPr lang="hr-HR" sz="2000" i="1" dirty="0"/>
              <a:t> vlastitog napretka.</a:t>
            </a:r>
          </a:p>
          <a:p>
            <a:pPr marL="0" indent="0">
              <a:buNone/>
            </a:pPr>
            <a:r>
              <a:rPr lang="hr-HR" sz="2000" i="1" dirty="0"/>
              <a:t>Stoga, pogledaj zadatke na 33. stranici i probaj odrediti koliko si napredovao. </a:t>
            </a:r>
          </a:p>
        </p:txBody>
      </p:sp>
    </p:spTree>
    <p:extLst>
      <p:ext uri="{BB962C8B-B14F-4D97-AF65-F5344CB8AC3E}">
        <p14:creationId xmlns:p14="http://schemas.microsoft.com/office/powerpoint/2010/main" val="212217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-4196"/>
            <a:ext cx="5108774" cy="6821786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8920976" y="219995"/>
            <a:ext cx="3066585" cy="134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questions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circle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correct</a:t>
            </a:r>
            <a:r>
              <a:rPr lang="hr-HR" sz="2000" b="1" dirty="0"/>
              <a:t> </a:t>
            </a:r>
            <a:r>
              <a:rPr lang="hr-HR" sz="2000" b="1" dirty="0" err="1"/>
              <a:t>answer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pitanja i zaokruži ispravan odgovor.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1" y="434061"/>
            <a:ext cx="8293948" cy="57334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4" descr="Vidi izvornu sliku">
            <a:extLst>
              <a:ext uri="{FF2B5EF4-FFF2-40B4-BE49-F238E27FC236}">
                <a16:creationId xmlns:a16="http://schemas.microsoft.com/office/drawing/2014/main" id="{198101F4-3C25-4A44-8195-36A7262B8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09" y="1136192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F98868A9-6F97-4FA1-94E7-60CEE5D0D7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2" y="2135123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D4058129-2531-46EC-881C-FCC75CBE1C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69" y="3383459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923FD1D9-64C1-4A14-B239-5FBC634CD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35" y="484998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3B31344C-C809-48C3-85E6-E4B8BB19A0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83" y="5666821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D76EED36-D540-4AF1-9458-30E30FF6E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81" y="938371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4BB6E6CB-DB94-4D25-B903-7EF3F3B810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81" y="2468537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596C8DEF-97C9-48ED-8235-6912DA9F0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880" y="3936078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idi izvornu sliku">
            <a:extLst>
              <a:ext uri="{FF2B5EF4-FFF2-40B4-BE49-F238E27FC236}">
                <a16:creationId xmlns:a16="http://schemas.microsoft.com/office/drawing/2014/main" id="{D7B79922-E8CD-4935-8F02-B69BA244D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27" y="5016692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Vidi izvornu sliku">
            <a:extLst>
              <a:ext uri="{FF2B5EF4-FFF2-40B4-BE49-F238E27FC236}">
                <a16:creationId xmlns:a16="http://schemas.microsoft.com/office/drawing/2014/main" id="{ACD59893-B94B-4537-B565-9E0E74A38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464" y="938468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DF563E68-8D91-4888-9FC9-BAC846990A64}"/>
              </a:ext>
            </a:extLst>
          </p:cNvPr>
          <p:cNvSpPr txBox="1">
            <a:spLocks/>
          </p:cNvSpPr>
          <p:nvPr/>
        </p:nvSpPr>
        <p:spPr>
          <a:xfrm>
            <a:off x="8964658" y="2831774"/>
            <a:ext cx="3066585" cy="6336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5 </a:t>
            </a:r>
            <a:r>
              <a:rPr lang="hr-HR" sz="2000" b="1" dirty="0" err="1"/>
              <a:t>new</a:t>
            </a:r>
            <a:r>
              <a:rPr lang="hr-HR" sz="2000" b="1" dirty="0"/>
              <a:t> </a:t>
            </a:r>
            <a:r>
              <a:rPr lang="hr-HR" sz="2000" b="1" dirty="0" err="1"/>
              <a:t>words</a:t>
            </a:r>
            <a:r>
              <a:rPr lang="hr-HR" sz="2000" b="1" dirty="0"/>
              <a:t>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Zapiši pet novih riječi koje si naučio.</a:t>
            </a:r>
          </a:p>
        </p:txBody>
      </p:sp>
      <p:pic>
        <p:nvPicPr>
          <p:cNvPr id="1026" name="Picture 2" descr="Vidi izvornu sliku">
            <a:extLst>
              <a:ext uri="{FF2B5EF4-FFF2-40B4-BE49-F238E27FC236}">
                <a16:creationId xmlns:a16="http://schemas.microsoft.com/office/drawing/2014/main" id="{07112284-CDA4-497E-AA6B-A755D7AF5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499" y="3582063"/>
            <a:ext cx="2806776" cy="134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9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" y="-4196"/>
            <a:ext cx="5108774" cy="6821786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E14C9D-F79A-42C0-87D5-7951E53F2573}"/>
              </a:ext>
            </a:extLst>
          </p:cNvPr>
          <p:cNvSpPr txBox="1">
            <a:spLocks/>
          </p:cNvSpPr>
          <p:nvPr/>
        </p:nvSpPr>
        <p:spPr>
          <a:xfrm>
            <a:off x="4884231" y="164492"/>
            <a:ext cx="7103327" cy="22539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 toplomjerima označi koliko su ti jasni sadržaji prve teme.</a:t>
            </a:r>
          </a:p>
          <a:p>
            <a:pPr marL="0" indent="0">
              <a:buNone/>
            </a:pPr>
            <a:r>
              <a:rPr lang="hr-HR" sz="2000" i="1" dirty="0"/>
              <a:t>Možeš li imenovati različite tipove stanovanja?</a:t>
            </a:r>
            <a:br>
              <a:rPr lang="hr-HR" sz="2000" i="1" dirty="0"/>
            </a:br>
            <a:r>
              <a:rPr lang="hr-HR" sz="2000" i="1" dirty="0"/>
              <a:t>Možeš li opisati svoj dom i namještaj?</a:t>
            </a:r>
            <a:br>
              <a:rPr lang="hr-HR" sz="2000" i="1" dirty="0"/>
            </a:br>
            <a:r>
              <a:rPr lang="hr-HR" sz="2000" i="1" dirty="0"/>
              <a:t>Možeš li razumjeti razgovor o nečijem domu?</a:t>
            </a:r>
            <a:br>
              <a:rPr lang="hr-HR" sz="2000" i="1" dirty="0"/>
            </a:br>
            <a:r>
              <a:rPr lang="hr-HR" sz="2000" i="1" dirty="0"/>
              <a:t>Možeš li imenovati i opisati različite kućne ljubimce?</a:t>
            </a:r>
            <a:br>
              <a:rPr lang="hr-HR" sz="2000" i="1" dirty="0"/>
            </a:br>
            <a:r>
              <a:rPr lang="hr-HR" sz="2000" i="1" dirty="0"/>
              <a:t>Možeš li napisati dobre i loše stane brige o kućnim ljubimcima?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068D026-C899-4324-B487-EEC53BF98A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73" y="2303152"/>
            <a:ext cx="8293948" cy="427006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49E33374-58C6-47A9-AC05-646F18131090}"/>
              </a:ext>
            </a:extLst>
          </p:cNvPr>
          <p:cNvSpPr txBox="1">
            <a:spLocks/>
          </p:cNvSpPr>
          <p:nvPr/>
        </p:nvSpPr>
        <p:spPr>
          <a:xfrm>
            <a:off x="9061529" y="4180665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mogu sam, jasno mi je</a:t>
            </a: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48418703-34DE-4FE2-9335-74F2EAC9B16F}"/>
              </a:ext>
            </a:extLst>
          </p:cNvPr>
          <p:cNvSpPr txBox="1">
            <a:spLocks/>
          </p:cNvSpPr>
          <p:nvPr/>
        </p:nvSpPr>
        <p:spPr>
          <a:xfrm>
            <a:off x="9061530" y="4872891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trebam malo pomoći</a:t>
            </a: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F545FB64-731A-4110-938E-7577F810A03C}"/>
              </a:ext>
            </a:extLst>
          </p:cNvPr>
          <p:cNvSpPr txBox="1">
            <a:spLocks/>
          </p:cNvSpPr>
          <p:nvPr/>
        </p:nvSpPr>
        <p:spPr>
          <a:xfrm>
            <a:off x="9061529" y="5579569"/>
            <a:ext cx="292602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moram još vježbati</a:t>
            </a:r>
          </a:p>
        </p:txBody>
      </p:sp>
    </p:spTree>
    <p:extLst>
      <p:ext uri="{BB962C8B-B14F-4D97-AF65-F5344CB8AC3E}">
        <p14:creationId xmlns:p14="http://schemas.microsoft.com/office/powerpoint/2010/main" val="315807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1" grpId="0" build="p"/>
      <p:bldP spid="22" grpId="0" build="p"/>
      <p:bldP spid="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2737"/>
            <a:ext cx="5104209" cy="6830224"/>
          </a:xfrm>
          <a:prstGeom prst="rect">
            <a:avLst/>
          </a:prstGeom>
        </p:spPr>
      </p:pic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62F6632F-846C-4F02-B56B-82805BD5B26E}"/>
              </a:ext>
            </a:extLst>
          </p:cNvPr>
          <p:cNvSpPr txBox="1">
            <a:spLocks/>
          </p:cNvSpPr>
          <p:nvPr/>
        </p:nvSpPr>
        <p:spPr>
          <a:xfrm>
            <a:off x="5207421" y="99813"/>
            <a:ext cx="5648661" cy="3785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100" b="1" dirty="0">
                <a:ea typeface="Cambria" panose="02040503050406030204" pitchFamily="18" charset="0"/>
              </a:rPr>
              <a:t>Open </a:t>
            </a:r>
            <a:r>
              <a:rPr lang="hr-HR" sz="2100" b="1" dirty="0" err="1">
                <a:ea typeface="Cambria" panose="02040503050406030204" pitchFamily="18" charset="0"/>
              </a:rPr>
              <a:t>your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exercise</a:t>
            </a:r>
            <a:r>
              <a:rPr lang="hr-HR" sz="2100" b="1" dirty="0">
                <a:ea typeface="Cambria" panose="02040503050406030204" pitchFamily="18" charset="0"/>
              </a:rPr>
              <a:t> </a:t>
            </a:r>
            <a:r>
              <a:rPr lang="hr-HR" sz="2100" b="1" dirty="0" err="1">
                <a:ea typeface="Cambria" panose="02040503050406030204" pitchFamily="18" charset="0"/>
              </a:rPr>
              <a:t>book</a:t>
            </a:r>
            <a:r>
              <a:rPr lang="hr-HR" sz="2100" b="1" dirty="0">
                <a:ea typeface="Cambria" panose="02040503050406030204" pitchFamily="18" charset="0"/>
              </a:rPr>
              <a:t>, </a:t>
            </a:r>
            <a:r>
              <a:rPr lang="hr-HR" sz="2100" b="1" dirty="0" err="1">
                <a:ea typeface="Cambria" panose="02040503050406030204" pitchFamily="18" charset="0"/>
              </a:rPr>
              <a:t>page</a:t>
            </a:r>
            <a:r>
              <a:rPr lang="hr-HR" sz="2100" b="1" dirty="0">
                <a:ea typeface="Cambria" panose="02040503050406030204" pitchFamily="18" charset="0"/>
              </a:rPr>
              <a:t> 28!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hr-HR" sz="2000" i="1" dirty="0">
              <a:solidFill>
                <a:schemeClr val="bg1">
                  <a:lumMod val="50000"/>
                </a:schemeClr>
              </a:solidFill>
              <a:latin typeface="Avenir Next LT Pro" panose="020B0504020202020204" pitchFamily="34" charset="-18"/>
            </a:endParaRPr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309" y="1227338"/>
            <a:ext cx="9394948" cy="421445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207421" y="443939"/>
            <a:ext cx="6724384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 err="1"/>
              <a:t>Match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words</a:t>
            </a:r>
            <a:r>
              <a:rPr lang="hr-HR" sz="2100" b="1" dirty="0"/>
              <a:t> </a:t>
            </a:r>
            <a:r>
              <a:rPr lang="hr-HR" sz="2100" b="1" dirty="0" err="1"/>
              <a:t>with</a:t>
            </a:r>
            <a:r>
              <a:rPr lang="hr-HR" sz="2100" b="1" dirty="0"/>
              <a:t> </a:t>
            </a:r>
            <a:r>
              <a:rPr lang="hr-HR" sz="2100" b="1" dirty="0" err="1"/>
              <a:t>definitions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Spoji riječi sa objašnjenjima.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D08428EC-DB0C-4F50-824E-8C7B5E1ACBD2}"/>
              </a:ext>
            </a:extLst>
          </p:cNvPr>
          <p:cNvSpPr txBox="1">
            <a:spLocks/>
          </p:cNvSpPr>
          <p:nvPr/>
        </p:nvSpPr>
        <p:spPr>
          <a:xfrm>
            <a:off x="5207421" y="4971360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84021297-2EC5-4993-8224-07F7C7692073}"/>
              </a:ext>
            </a:extLst>
          </p:cNvPr>
          <p:cNvSpPr txBox="1">
            <a:spLocks/>
          </p:cNvSpPr>
          <p:nvPr/>
        </p:nvSpPr>
        <p:spPr>
          <a:xfrm>
            <a:off x="5192553" y="4376629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44701181-CD8C-40EB-A576-58F17B7D1FF1}"/>
              </a:ext>
            </a:extLst>
          </p:cNvPr>
          <p:cNvSpPr txBox="1">
            <a:spLocks/>
          </p:cNvSpPr>
          <p:nvPr/>
        </p:nvSpPr>
        <p:spPr>
          <a:xfrm>
            <a:off x="5207420" y="2029425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D4294B2D-F4C0-43E8-8D3B-45EBC59E2562}"/>
              </a:ext>
            </a:extLst>
          </p:cNvPr>
          <p:cNvSpPr txBox="1">
            <a:spLocks/>
          </p:cNvSpPr>
          <p:nvPr/>
        </p:nvSpPr>
        <p:spPr>
          <a:xfrm>
            <a:off x="5207420" y="3203027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C596EBC7-9CD0-431A-9828-20E1A8FEC180}"/>
              </a:ext>
            </a:extLst>
          </p:cNvPr>
          <p:cNvSpPr txBox="1">
            <a:spLocks/>
          </p:cNvSpPr>
          <p:nvPr/>
        </p:nvSpPr>
        <p:spPr>
          <a:xfrm>
            <a:off x="5192552" y="2601347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D885C5D8-F6F3-414C-B581-334037FE4CD1}"/>
              </a:ext>
            </a:extLst>
          </p:cNvPr>
          <p:cNvSpPr txBox="1">
            <a:spLocks/>
          </p:cNvSpPr>
          <p:nvPr/>
        </p:nvSpPr>
        <p:spPr>
          <a:xfrm>
            <a:off x="5207420" y="3795247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7950CAE7-D103-415B-A83B-3F4C547EADBA}"/>
              </a:ext>
            </a:extLst>
          </p:cNvPr>
          <p:cNvSpPr txBox="1">
            <a:spLocks/>
          </p:cNvSpPr>
          <p:nvPr/>
        </p:nvSpPr>
        <p:spPr>
          <a:xfrm>
            <a:off x="5143579" y="5586594"/>
            <a:ext cx="6852067" cy="395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i="1" dirty="0"/>
              <a:t>Naučeno možeš ponoviti i rješavanjem zadataka na sljedećoj poveznici:</a:t>
            </a:r>
            <a:br>
              <a:rPr lang="hr-HR" sz="2100" i="1" dirty="0"/>
            </a:br>
            <a:r>
              <a:rPr lang="en-US" sz="2100" dirty="0">
                <a:hlinkClick r:id="rId4"/>
              </a:rPr>
              <a:t>https://wordwall.net/play/690/417/516</a:t>
            </a:r>
            <a:endParaRPr lang="hr-HR" sz="2100" dirty="0"/>
          </a:p>
          <a:p>
            <a:pPr marL="0" indent="0">
              <a:buNone/>
            </a:pPr>
            <a:endParaRPr lang="hr-HR" sz="2100" i="1" dirty="0"/>
          </a:p>
          <a:p>
            <a:pPr>
              <a:buFontTx/>
              <a:buChar char="-"/>
            </a:pPr>
            <a:endParaRPr lang="hr-HR" sz="2100" b="1" dirty="0"/>
          </a:p>
        </p:txBody>
      </p:sp>
    </p:spTree>
    <p:extLst>
      <p:ext uri="{BB962C8B-B14F-4D97-AF65-F5344CB8AC3E}">
        <p14:creationId xmlns:p14="http://schemas.microsoft.com/office/powerpoint/2010/main" val="891775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  <p:bldP spid="2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2737"/>
            <a:ext cx="5104209" cy="6830224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76" y="1563191"/>
            <a:ext cx="10931648" cy="457650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269640" y="281921"/>
            <a:ext cx="6907350" cy="1580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2, </a:t>
            </a:r>
            <a:r>
              <a:rPr lang="hr-HR" sz="2100" b="1" dirty="0" err="1"/>
              <a:t>complete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sentences</a:t>
            </a:r>
            <a:r>
              <a:rPr lang="hr-HR" sz="2100" b="1" dirty="0"/>
              <a:t> </a:t>
            </a:r>
            <a:r>
              <a:rPr lang="hr-HR" sz="2100" b="1" dirty="0" err="1"/>
              <a:t>with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word.</a:t>
            </a:r>
            <a:br>
              <a:rPr lang="hr-HR" sz="2100" b="1" dirty="0"/>
            </a:br>
            <a:r>
              <a:rPr lang="hr-HR" sz="2100" i="1" dirty="0"/>
              <a:t>U drugom zadatku nadopuni rečenice riječima koje nedostaju.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AAF3A991-4BA2-4243-81A4-B47403B06F2B}"/>
              </a:ext>
            </a:extLst>
          </p:cNvPr>
          <p:cNvSpPr txBox="1">
            <a:spLocks/>
          </p:cNvSpPr>
          <p:nvPr/>
        </p:nvSpPr>
        <p:spPr>
          <a:xfrm>
            <a:off x="2788968" y="3462453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heavy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A3E6710F-B79B-4557-A016-DF283D378CB3}"/>
              </a:ext>
            </a:extLst>
          </p:cNvPr>
          <p:cNvSpPr txBox="1">
            <a:spLocks/>
          </p:cNvSpPr>
          <p:nvPr/>
        </p:nvSpPr>
        <p:spPr>
          <a:xfrm>
            <a:off x="2882905" y="4012711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fifth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18E65726-0611-4D84-9023-5173223407E9}"/>
              </a:ext>
            </a:extLst>
          </p:cNvPr>
          <p:cNvSpPr txBox="1">
            <a:spLocks/>
          </p:cNvSpPr>
          <p:nvPr/>
        </p:nvSpPr>
        <p:spPr>
          <a:xfrm>
            <a:off x="5890574" y="4008662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fantastic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8B445D43-6266-4479-87CF-1AD11CEDC5AA}"/>
              </a:ext>
            </a:extLst>
          </p:cNvPr>
          <p:cNvSpPr txBox="1">
            <a:spLocks/>
          </p:cNvSpPr>
          <p:nvPr/>
        </p:nvSpPr>
        <p:spPr>
          <a:xfrm>
            <a:off x="5890573" y="4565141"/>
            <a:ext cx="1402325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high-tech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CC98E299-0672-4A4A-87AC-64FD519EF7BE}"/>
              </a:ext>
            </a:extLst>
          </p:cNvPr>
          <p:cNvSpPr txBox="1">
            <a:spLocks/>
          </p:cNvSpPr>
          <p:nvPr/>
        </p:nvSpPr>
        <p:spPr>
          <a:xfrm>
            <a:off x="5734385" y="5557965"/>
            <a:ext cx="241715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poisonous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89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 build="p"/>
      <p:bldP spid="12" grpId="0" build="p"/>
      <p:bldP spid="19" grpId="0" build="p"/>
      <p:bldP spid="20" grpId="0" build="p"/>
      <p:bldP spid="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" y="2737"/>
            <a:ext cx="5104209" cy="6830224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193" y="1918010"/>
            <a:ext cx="8238719" cy="359507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43373" y="1072146"/>
            <a:ext cx="6724384" cy="6313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3, </a:t>
            </a:r>
            <a:r>
              <a:rPr lang="hr-HR" sz="2100" b="1" dirty="0" err="1"/>
              <a:t>underline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verb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trećem zadatku trebaš podcrtati ispravnu riječ.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pic>
        <p:nvPicPr>
          <p:cNvPr id="2050" name="Picture 2" descr="Vidi izvornu sliku">
            <a:extLst>
              <a:ext uri="{FF2B5EF4-FFF2-40B4-BE49-F238E27FC236}">
                <a16:creationId xmlns:a16="http://schemas.microsoft.com/office/drawing/2014/main" id="{9E4978FA-02C0-42BC-A9BF-05FB81D2A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216" y="3605608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Vidi izvornu sliku">
            <a:extLst>
              <a:ext uri="{FF2B5EF4-FFF2-40B4-BE49-F238E27FC236}">
                <a16:creationId xmlns:a16="http://schemas.microsoft.com/office/drawing/2014/main" id="{ED5715A9-8897-4824-946E-02146CD76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32" y="4228721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Vidi izvornu sliku">
            <a:extLst>
              <a:ext uri="{FF2B5EF4-FFF2-40B4-BE49-F238E27FC236}">
                <a16:creationId xmlns:a16="http://schemas.microsoft.com/office/drawing/2014/main" id="{49DDD113-A043-45B0-88C2-B2C5954610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325" y="4792113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Vidi izvornu sliku">
            <a:extLst>
              <a:ext uri="{FF2B5EF4-FFF2-40B4-BE49-F238E27FC236}">
                <a16:creationId xmlns:a16="http://schemas.microsoft.com/office/drawing/2014/main" id="{09305D0B-26FC-4BF9-A370-147069626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152" y="5360113"/>
            <a:ext cx="476123" cy="152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88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6" y="816"/>
            <a:ext cx="5126693" cy="6857184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35" y="1685581"/>
            <a:ext cx="11334868" cy="492604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136289" y="239982"/>
            <a:ext cx="6431892" cy="2891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1, </a:t>
            </a:r>
            <a:r>
              <a:rPr lang="hr-HR" sz="2100" b="1" dirty="0" err="1"/>
              <a:t>page</a:t>
            </a:r>
            <a:r>
              <a:rPr lang="hr-HR" sz="2100" b="1" dirty="0"/>
              <a:t> 29, </a:t>
            </a:r>
            <a:r>
              <a:rPr lang="hr-HR" sz="2100" b="1" dirty="0" err="1"/>
              <a:t>you</a:t>
            </a:r>
            <a:r>
              <a:rPr lang="hr-HR" sz="2100" b="1" dirty="0"/>
              <a:t> </a:t>
            </a:r>
            <a:r>
              <a:rPr lang="hr-HR" sz="2100" b="1" dirty="0" err="1"/>
              <a:t>have</a:t>
            </a:r>
            <a:r>
              <a:rPr lang="hr-HR" sz="2100" b="1" dirty="0"/>
              <a:t> to </a:t>
            </a:r>
            <a:r>
              <a:rPr lang="hr-HR" sz="2100" b="1" dirty="0" err="1"/>
              <a:t>choose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correct</a:t>
            </a:r>
            <a:r>
              <a:rPr lang="hr-HR" sz="2100" b="1" dirty="0"/>
              <a:t> </a:t>
            </a:r>
            <a:r>
              <a:rPr lang="hr-HR" sz="2100" b="1" dirty="0" err="1"/>
              <a:t>option</a:t>
            </a:r>
            <a:r>
              <a:rPr lang="hr-HR" sz="2100" b="1" dirty="0"/>
              <a:t>.</a:t>
            </a:r>
            <a:br>
              <a:rPr lang="hr-HR" sz="2100" b="1" dirty="0"/>
            </a:br>
            <a:r>
              <a:rPr lang="hr-HR" sz="2100" i="1" dirty="0"/>
              <a:t>U prvom zadatku na 29. stranici trebaš zaokružiti jednu od ponuđenih opcija. </a:t>
            </a:r>
          </a:p>
        </p:txBody>
      </p:sp>
      <p:pic>
        <p:nvPicPr>
          <p:cNvPr id="16" name="Picture 4" descr="Vidi izvornu sliku">
            <a:extLst>
              <a:ext uri="{FF2B5EF4-FFF2-40B4-BE49-F238E27FC236}">
                <a16:creationId xmlns:a16="http://schemas.microsoft.com/office/drawing/2014/main" id="{35244B7C-4900-46E9-821A-7BA661F85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206" y="3370346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idi izvornu sliku">
            <a:extLst>
              <a:ext uri="{FF2B5EF4-FFF2-40B4-BE49-F238E27FC236}">
                <a16:creationId xmlns:a16="http://schemas.microsoft.com/office/drawing/2014/main" id="{A235A369-DAF5-47BB-AA03-D4C9EA737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203" y="4770304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Vidi izvornu sliku">
            <a:extLst>
              <a:ext uri="{FF2B5EF4-FFF2-40B4-BE49-F238E27FC236}">
                <a16:creationId xmlns:a16="http://schemas.microsoft.com/office/drawing/2014/main" id="{A1C4110D-6D55-4AB6-B035-B07F34744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522" y="4770304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Vidi izvornu sliku">
            <a:extLst>
              <a:ext uri="{FF2B5EF4-FFF2-40B4-BE49-F238E27FC236}">
                <a16:creationId xmlns:a16="http://schemas.microsoft.com/office/drawing/2014/main" id="{C8EC188D-E565-4257-B091-875F090E2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721" y="5894025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Vidi izvornu sliku">
            <a:extLst>
              <a:ext uri="{FF2B5EF4-FFF2-40B4-BE49-F238E27FC236}">
                <a16:creationId xmlns:a16="http://schemas.microsoft.com/office/drawing/2014/main" id="{F52AE1CA-710F-44E0-82EE-7CEA26102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522" y="6215903"/>
            <a:ext cx="286889" cy="3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908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364F0D10-6C93-4798-9B51-7751146444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" y="4907"/>
            <a:ext cx="5086054" cy="6803581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DCB64642-CE4F-4D9C-A92A-9A8EF9D7D4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705" y="1617239"/>
            <a:ext cx="10166359" cy="501609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59C0E6F-A8FA-4180-809C-0B238788105A}"/>
              </a:ext>
            </a:extLst>
          </p:cNvPr>
          <p:cNvSpPr txBox="1">
            <a:spLocks/>
          </p:cNvSpPr>
          <p:nvPr/>
        </p:nvSpPr>
        <p:spPr>
          <a:xfrm>
            <a:off x="5087839" y="496217"/>
            <a:ext cx="6711225" cy="3959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100" b="1" dirty="0"/>
              <a:t>In </a:t>
            </a:r>
            <a:r>
              <a:rPr lang="hr-HR" sz="2100" b="1" dirty="0" err="1"/>
              <a:t>task</a:t>
            </a:r>
            <a:r>
              <a:rPr lang="hr-HR" sz="2100" b="1" dirty="0"/>
              <a:t> 2, </a:t>
            </a:r>
            <a:r>
              <a:rPr lang="hr-HR" sz="2100" b="1" dirty="0" err="1"/>
              <a:t>complete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sentences</a:t>
            </a:r>
            <a:r>
              <a:rPr lang="hr-HR" sz="2100" b="1" dirty="0"/>
              <a:t> </a:t>
            </a:r>
            <a:r>
              <a:rPr lang="hr-HR" sz="2100" b="1" dirty="0" err="1"/>
              <a:t>with</a:t>
            </a:r>
            <a:r>
              <a:rPr lang="hr-HR" sz="2100" b="1" dirty="0"/>
              <a:t> </a:t>
            </a:r>
            <a:r>
              <a:rPr lang="hr-HR" sz="2100" b="1" dirty="0" err="1"/>
              <a:t>the</a:t>
            </a:r>
            <a:r>
              <a:rPr lang="hr-HR" sz="2100" b="1" dirty="0"/>
              <a:t> </a:t>
            </a:r>
            <a:r>
              <a:rPr lang="hr-HR" sz="2100" b="1" dirty="0" err="1"/>
              <a:t>right</a:t>
            </a:r>
            <a:r>
              <a:rPr lang="hr-HR" sz="2100" b="1" dirty="0"/>
              <a:t> word.</a:t>
            </a:r>
            <a:br>
              <a:rPr lang="hr-HR" sz="2100" b="1" dirty="0"/>
            </a:br>
            <a:r>
              <a:rPr lang="hr-HR" sz="2100" i="1" dirty="0"/>
              <a:t>U drugom zadatku nadopuni rečenice riječima koje nedostaju.</a:t>
            </a:r>
          </a:p>
          <a:p>
            <a:pPr>
              <a:buFontTx/>
              <a:buChar char="-"/>
            </a:pPr>
            <a:endParaRPr lang="hr-HR" sz="2100" b="1" dirty="0"/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25D920F8-626F-44C0-AE51-ED8D8988E925}"/>
              </a:ext>
            </a:extLst>
          </p:cNvPr>
          <p:cNvSpPr txBox="1">
            <a:spLocks/>
          </p:cNvSpPr>
          <p:nvPr/>
        </p:nvSpPr>
        <p:spPr>
          <a:xfrm>
            <a:off x="4265228" y="3517537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have</a:t>
            </a:r>
            <a:r>
              <a:rPr lang="hr-HR" sz="2200" i="1" dirty="0">
                <a:solidFill>
                  <a:srgbClr val="FF0000"/>
                </a:solidFill>
              </a:rPr>
              <a:t> to</a:t>
            </a: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1DE49316-845F-49B6-A371-F17258587AA5}"/>
              </a:ext>
            </a:extLst>
          </p:cNvPr>
          <p:cNvSpPr txBox="1">
            <a:spLocks/>
          </p:cNvSpPr>
          <p:nvPr/>
        </p:nvSpPr>
        <p:spPr>
          <a:xfrm>
            <a:off x="2996588" y="4147318"/>
            <a:ext cx="2192357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doesn’t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have</a:t>
            </a:r>
            <a:r>
              <a:rPr lang="hr-HR" sz="1800" i="1" dirty="0">
                <a:solidFill>
                  <a:srgbClr val="FF0000"/>
                </a:solidFill>
              </a:rPr>
              <a:t> to</a:t>
            </a: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5D1A0841-E29E-4061-9573-B6F067638F9A}"/>
              </a:ext>
            </a:extLst>
          </p:cNvPr>
          <p:cNvSpPr txBox="1">
            <a:spLocks/>
          </p:cNvSpPr>
          <p:nvPr/>
        </p:nvSpPr>
        <p:spPr>
          <a:xfrm>
            <a:off x="6303348" y="5061773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has</a:t>
            </a:r>
            <a:r>
              <a:rPr lang="hr-HR" sz="2200" i="1" dirty="0">
                <a:solidFill>
                  <a:srgbClr val="FF0000"/>
                </a:solidFill>
              </a:rPr>
              <a:t> to</a:t>
            </a: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709E9F34-E63D-4B0A-9BF2-837E787E4FC1}"/>
              </a:ext>
            </a:extLst>
          </p:cNvPr>
          <p:cNvSpPr txBox="1">
            <a:spLocks/>
          </p:cNvSpPr>
          <p:nvPr/>
        </p:nvSpPr>
        <p:spPr>
          <a:xfrm>
            <a:off x="2859153" y="5580944"/>
            <a:ext cx="1856066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1800" i="1" dirty="0" err="1">
                <a:solidFill>
                  <a:srgbClr val="FF0000"/>
                </a:solidFill>
              </a:rPr>
              <a:t>don’t</a:t>
            </a:r>
            <a:r>
              <a:rPr lang="hr-HR" sz="1800" i="1" dirty="0">
                <a:solidFill>
                  <a:srgbClr val="FF0000"/>
                </a:solidFill>
              </a:rPr>
              <a:t> </a:t>
            </a:r>
            <a:r>
              <a:rPr lang="hr-HR" sz="1800" i="1" dirty="0" err="1">
                <a:solidFill>
                  <a:srgbClr val="FF0000"/>
                </a:solidFill>
              </a:rPr>
              <a:t>have</a:t>
            </a:r>
            <a:r>
              <a:rPr lang="hr-HR" sz="1800" i="1" dirty="0">
                <a:solidFill>
                  <a:srgbClr val="FF0000"/>
                </a:solidFill>
              </a:rPr>
              <a:t> to</a:t>
            </a: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1BDEA457-F769-4A4D-B069-B77EF749C544}"/>
              </a:ext>
            </a:extLst>
          </p:cNvPr>
          <p:cNvSpPr txBox="1">
            <a:spLocks/>
          </p:cNvSpPr>
          <p:nvPr/>
        </p:nvSpPr>
        <p:spPr>
          <a:xfrm>
            <a:off x="3262818" y="5995135"/>
            <a:ext cx="1182209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mustn’t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818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9" grpId="0" build="p"/>
      <p:bldP spid="20" grpId="0" build="p"/>
      <p:bldP spid="21" grpId="0" build="p"/>
      <p:bldP spid="24" grpId="0" build="p"/>
      <p:bldP spid="25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1507</TotalTime>
  <Words>296</Words>
  <Application>Microsoft Office PowerPoint</Application>
  <PresentationFormat>Široki zaslon</PresentationFormat>
  <Paragraphs>43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6" baseType="lpstr">
      <vt:lpstr>Avenir Next LT Pro</vt:lpstr>
      <vt:lpstr>Calibri Light</vt:lpstr>
      <vt:lpstr>Arial</vt:lpstr>
      <vt:lpstr>Calibri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176</cp:revision>
  <dcterms:created xsi:type="dcterms:W3CDTF">2020-09-15T16:13:04Z</dcterms:created>
  <dcterms:modified xsi:type="dcterms:W3CDTF">2020-11-21T11:16:52Z</dcterms:modified>
</cp:coreProperties>
</file>